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66" r:id="rId3"/>
    <p:sldId id="257" r:id="rId5"/>
    <p:sldId id="273" r:id="rId6"/>
    <p:sldId id="258" r:id="rId7"/>
    <p:sldId id="274" r:id="rId8"/>
    <p:sldId id="262" r:id="rId9"/>
    <p:sldId id="256" r:id="rId10"/>
    <p:sldId id="280" r:id="rId11"/>
    <p:sldId id="275" r:id="rId12"/>
    <p:sldId id="279" r:id="rId13"/>
    <p:sldId id="281" r:id="rId14"/>
    <p:sldId id="293" r:id="rId15"/>
    <p:sldId id="283" r:id="rId16"/>
    <p:sldId id="307" r:id="rId17"/>
    <p:sldId id="308" r:id="rId18"/>
    <p:sldId id="320" r:id="rId19"/>
    <p:sldId id="276" r:id="rId20"/>
    <p:sldId id="277" r:id="rId21"/>
    <p:sldId id="319" r:id="rId22"/>
    <p:sldId id="278" r:id="rId23"/>
    <p:sldId id="311" r:id="rId24"/>
    <p:sldId id="282" r:id="rId25"/>
    <p:sldId id="312" r:id="rId26"/>
    <p:sldId id="321" r:id="rId27"/>
    <p:sldId id="284" r:id="rId28"/>
    <p:sldId id="269" r:id="rId2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1" d="100"/>
          <a:sy n="91" d="100"/>
        </p:scale>
        <p:origin x="322" y="72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#1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#1" loCatId="cycle" qsTypeId="urn:microsoft.com/office/officeart/2005/8/quickstyle/simple4#1" qsCatId="simple" csTypeId="urn:microsoft.com/office/officeart/2005/8/colors/accent3_3#1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cxnId="{49F4CA8A-1DC9-428C-B807-C389BD22C229}" type="parTrans">
      <dgm:prSet/>
      <dgm:spPr/>
      <dgm:t>
        <a:bodyPr/>
        <a:lstStyle/>
        <a:p>
          <a:endParaRPr lang="zh-CN" altLang="en-US"/>
        </a:p>
      </dgm:t>
    </dgm:pt>
    <dgm:pt modelId="{5CF8FD97-1AB5-4949-892D-5FEED8047818}" cxnId="{49F4CA8A-1DC9-428C-B807-C389BD22C229}" type="sibTrans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cxnId="{9609E320-CE2E-4E22-B22F-61A5FEF93C86}" type="parTrans">
      <dgm:prSet/>
      <dgm:spPr/>
      <dgm:t>
        <a:bodyPr/>
        <a:lstStyle/>
        <a:p>
          <a:endParaRPr lang="zh-CN" altLang="en-US"/>
        </a:p>
      </dgm:t>
    </dgm:pt>
    <dgm:pt modelId="{4703DDE1-E0DF-4F40-901D-5170C2697C4F}" cxnId="{9609E320-CE2E-4E22-B22F-61A5FEF93C86}" type="sibTrans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cxnId="{31E189F5-8D4F-4B12-95DB-B5F7A35C925A}" type="parTrans">
      <dgm:prSet/>
      <dgm:spPr/>
      <dgm:t>
        <a:bodyPr/>
        <a:lstStyle/>
        <a:p>
          <a:endParaRPr lang="zh-CN" altLang="en-US"/>
        </a:p>
      </dgm:t>
    </dgm:pt>
    <dgm:pt modelId="{A3C1DB98-0218-4B17-B5B3-D5E39C1FB844}" cxnId="{31E189F5-8D4F-4B12-95DB-B5F7A35C925A}" type="sibTrans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cxnId="{48A334E2-02EF-49D4-B250-02D06751739D}" type="parTrans">
      <dgm:prSet/>
      <dgm:spPr/>
      <dgm:t>
        <a:bodyPr/>
        <a:lstStyle/>
        <a:p>
          <a:endParaRPr lang="zh-CN" altLang="en-US"/>
        </a:p>
      </dgm:t>
    </dgm:pt>
    <dgm:pt modelId="{BC97E9D1-8550-4326-8892-C5D25096C632}" cxnId="{48A334E2-02EF-49D4-B250-02D06751739D}" type="sibTrans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cxnId="{6B581A4C-7521-459C-95E5-BDC494E7C882}" type="parTrans">
      <dgm:prSet/>
      <dgm:spPr/>
      <dgm:t>
        <a:bodyPr/>
        <a:lstStyle/>
        <a:p>
          <a:endParaRPr lang="zh-CN" altLang="en-US"/>
        </a:p>
      </dgm:t>
    </dgm:pt>
    <dgm:pt modelId="{2F240834-90EE-46DD-85F4-3DE73F32660E}" cxnId="{6B581A4C-7521-459C-95E5-BDC494E7C882}" type="sibTrans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</dgm:pt>
  </dgm:ptLst>
  <dgm:cxnLst>
    <dgm:cxn modelId="{4829AC0C-7A6E-4671-A3FE-72186EABB3B4}" type="presOf" srcId="{4703DDE1-E0DF-4F40-901D-5170C2697C4F}" destId="{A4E6C294-5BB6-444F-A207-FB2439676764}" srcOrd="0" destOrd="0" presId="urn:microsoft.com/office/officeart/2005/8/layout/cycle6#1"/>
    <dgm:cxn modelId="{3732D40D-9596-4C75-B91B-B14A9A0210FD}" type="presOf" srcId="{A3C1DB98-0218-4B17-B5B3-D5E39C1FB844}" destId="{CA0C2A90-4030-4F6D-9525-B0B7122F4F25}" srcOrd="0" destOrd="0" presId="urn:microsoft.com/office/officeart/2005/8/layout/cycle6#1"/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CF347F39-0F38-48A1-B2C1-ED789EEE7E17}" type="presOf" srcId="{4DA5D252-298C-4269-9CCF-BBE656ABCBB7}" destId="{ACACCABF-2EEA-46B5-8923-C9E57F94A290}" srcOrd="0" destOrd="0" presId="urn:microsoft.com/office/officeart/2005/8/layout/cycle6#1"/>
    <dgm:cxn modelId="{5D489D3D-DA82-41B1-A0F6-E2DFC84ADDF0}" type="presOf" srcId="{4D286568-A8AB-48C7-A7FF-5310B22AFCED}" destId="{2FD75F15-ACC4-4377-9184-91E63BD3A595}" srcOrd="0" destOrd="0" presId="urn:microsoft.com/office/officeart/2005/8/layout/cycle6#1"/>
    <dgm:cxn modelId="{772B8366-5014-46D8-96A6-46235B83D44B}" type="presOf" srcId="{2F240834-90EE-46DD-85F4-3DE73F32660E}" destId="{A7982F36-DFCB-4BEE-9D82-D4E1D2CA6F53}" srcOrd="0" destOrd="0" presId="urn:microsoft.com/office/officeart/2005/8/layout/cycle6#1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2AF27575-7C04-46A0-AA13-A03FF04E1E7B}" type="presOf" srcId="{F5E15A60-98D3-4390-898F-A3D244E7DA8F}" destId="{77D09696-B405-4C42-BB35-8EFA36C6C33D}" srcOrd="0" destOrd="0" presId="urn:microsoft.com/office/officeart/2005/8/layout/cycle6#1"/>
    <dgm:cxn modelId="{A76E6656-FC38-46FD-A732-8D5AE5650570}" type="presOf" srcId="{5B522C3C-9C7D-4521-8CB3-52BE11609598}" destId="{A0D4A74B-0851-4EC6-8898-D1535C9FBE9C}" srcOrd="0" destOrd="0" presId="urn:microsoft.com/office/officeart/2005/8/layout/cycle6#1"/>
    <dgm:cxn modelId="{12A6EA56-576C-4759-A517-8D1512EA366B}" type="presOf" srcId="{D8387071-B7F7-4FE2-8688-326F1330D541}" destId="{C79801C9-9CD0-429A-AFE0-8CE54651A395}" srcOrd="0" destOrd="0" presId="urn:microsoft.com/office/officeart/2005/8/layout/cycle6#1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0031B990-9200-48EF-8083-BC1FB2031496}" type="presOf" srcId="{E9094328-F867-46BF-A1A5-9D0FF9672363}" destId="{01DD383E-904E-4F3D-A037-1004A85CDA5B}" srcOrd="0" destOrd="0" presId="urn:microsoft.com/office/officeart/2005/8/layout/cycle6#1"/>
    <dgm:cxn modelId="{E827A59B-B813-4ECD-B9E4-6EEB4D21E50C}" type="presOf" srcId="{5CF8FD97-1AB5-4949-892D-5FEED8047818}" destId="{4A32FE22-3C86-4B68-A704-FD0767C0F641}" srcOrd="0" destOrd="0" presId="urn:microsoft.com/office/officeart/2005/8/layout/cycle6#1"/>
    <dgm:cxn modelId="{16AB5BBD-2AE7-4A8C-922A-A356755DD8DE}" type="presOf" srcId="{BC97E9D1-8550-4326-8892-C5D25096C632}" destId="{7F5FDB5E-789D-4F56-B485-F6FF3C4A377E}" srcOrd="0" destOrd="0" presId="urn:microsoft.com/office/officeart/2005/8/layout/cycle6#1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A1AF350D-5EAC-4F3D-8137-92214BE34E55}" type="presParOf" srcId="{77D09696-B405-4C42-BB35-8EFA36C6C33D}" destId="{01DD383E-904E-4F3D-A037-1004A85CDA5B}" srcOrd="0" destOrd="0" presId="urn:microsoft.com/office/officeart/2005/8/layout/cycle6#1"/>
    <dgm:cxn modelId="{D991F6BB-7CEE-49BA-A690-DC4BB81A546B}" type="presParOf" srcId="{77D09696-B405-4C42-BB35-8EFA36C6C33D}" destId="{F7BFA7DB-CCFD-4044-9E3E-AB2179EF9004}" srcOrd="1" destOrd="0" presId="urn:microsoft.com/office/officeart/2005/8/layout/cycle6#1"/>
    <dgm:cxn modelId="{78B475D4-2DE9-4D77-A1C1-A00B2096FA51}" type="presParOf" srcId="{77D09696-B405-4C42-BB35-8EFA36C6C33D}" destId="{4A32FE22-3C86-4B68-A704-FD0767C0F641}" srcOrd="2" destOrd="0" presId="urn:microsoft.com/office/officeart/2005/8/layout/cycle6#1"/>
    <dgm:cxn modelId="{9DC40DBB-ADF2-4DB0-AF08-2A505C847940}" type="presParOf" srcId="{77D09696-B405-4C42-BB35-8EFA36C6C33D}" destId="{2FD75F15-ACC4-4377-9184-91E63BD3A595}" srcOrd="3" destOrd="0" presId="urn:microsoft.com/office/officeart/2005/8/layout/cycle6#1"/>
    <dgm:cxn modelId="{66396087-66E0-4F9F-9875-77FE3A78B53C}" type="presParOf" srcId="{77D09696-B405-4C42-BB35-8EFA36C6C33D}" destId="{619E8909-0838-42F7-8B1A-C4A4FBA80A22}" srcOrd="4" destOrd="0" presId="urn:microsoft.com/office/officeart/2005/8/layout/cycle6#1"/>
    <dgm:cxn modelId="{3A03DACF-28D4-45F4-88C1-B7D660AC7990}" type="presParOf" srcId="{77D09696-B405-4C42-BB35-8EFA36C6C33D}" destId="{A4E6C294-5BB6-444F-A207-FB2439676764}" srcOrd="5" destOrd="0" presId="urn:microsoft.com/office/officeart/2005/8/layout/cycle6#1"/>
    <dgm:cxn modelId="{CDB56A7D-5F9F-461B-A32A-45599E717B29}" type="presParOf" srcId="{77D09696-B405-4C42-BB35-8EFA36C6C33D}" destId="{C79801C9-9CD0-429A-AFE0-8CE54651A395}" srcOrd="6" destOrd="0" presId="urn:microsoft.com/office/officeart/2005/8/layout/cycle6#1"/>
    <dgm:cxn modelId="{0EE2B85C-D19D-4E38-9173-C73C79A1ABC4}" type="presParOf" srcId="{77D09696-B405-4C42-BB35-8EFA36C6C33D}" destId="{C558F469-0020-4379-8A5C-5640585EBA79}" srcOrd="7" destOrd="0" presId="urn:microsoft.com/office/officeart/2005/8/layout/cycle6#1"/>
    <dgm:cxn modelId="{2F8DAC39-E89C-4F91-B8CB-3FE5180E6E61}" type="presParOf" srcId="{77D09696-B405-4C42-BB35-8EFA36C6C33D}" destId="{CA0C2A90-4030-4F6D-9525-B0B7122F4F25}" srcOrd="8" destOrd="0" presId="urn:microsoft.com/office/officeart/2005/8/layout/cycle6#1"/>
    <dgm:cxn modelId="{26085912-7281-4567-9E72-5A671F0C0AFB}" type="presParOf" srcId="{77D09696-B405-4C42-BB35-8EFA36C6C33D}" destId="{ACACCABF-2EEA-46B5-8923-C9E57F94A290}" srcOrd="9" destOrd="0" presId="urn:microsoft.com/office/officeart/2005/8/layout/cycle6#1"/>
    <dgm:cxn modelId="{48C96355-31D6-4C2A-91DA-541FB3D640B6}" type="presParOf" srcId="{77D09696-B405-4C42-BB35-8EFA36C6C33D}" destId="{71C248A5-151F-41AD-8B6B-5BB3F7AD8859}" srcOrd="10" destOrd="0" presId="urn:microsoft.com/office/officeart/2005/8/layout/cycle6#1"/>
    <dgm:cxn modelId="{027D1A24-4F26-44F5-A6C0-59B77C295683}" type="presParOf" srcId="{77D09696-B405-4C42-BB35-8EFA36C6C33D}" destId="{7F5FDB5E-789D-4F56-B485-F6FF3C4A377E}" srcOrd="11" destOrd="0" presId="urn:microsoft.com/office/officeart/2005/8/layout/cycle6#1"/>
    <dgm:cxn modelId="{D82634AC-CEB1-4368-B8CD-1F139CB0BA7A}" type="presParOf" srcId="{77D09696-B405-4C42-BB35-8EFA36C6C33D}" destId="{A0D4A74B-0851-4EC6-8898-D1535C9FBE9C}" srcOrd="12" destOrd="0" presId="urn:microsoft.com/office/officeart/2005/8/layout/cycle6#1"/>
    <dgm:cxn modelId="{67DF0923-724D-4C2C-A322-2E258187F601}" type="presParOf" srcId="{77D09696-B405-4C42-BB35-8EFA36C6C33D}" destId="{FF75F86B-5A95-4D08-A864-6AB6ECF886F8}" srcOrd="13" destOrd="0" presId="urn:microsoft.com/office/officeart/2005/8/layout/cycle6#1"/>
    <dgm:cxn modelId="{B5D1AD74-CD7F-4F1D-89A5-25D6C67801AC}" type="presParOf" srcId="{77D09696-B405-4C42-BB35-8EFA36C6C33D}" destId="{A7982F36-DFCB-4BEE-9D82-D4E1D2CA6F53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cxnId="{E8478DE0-780D-4505-A0BB-6CCAEACF9A80}" type="parTrans">
      <dgm:prSet/>
      <dgm:spPr/>
      <dgm:t>
        <a:bodyPr/>
        <a:lstStyle/>
        <a:p>
          <a:endParaRPr lang="zh-CN" altLang="en-US"/>
        </a:p>
      </dgm:t>
    </dgm:pt>
    <dgm:pt modelId="{E3113B2E-72B3-4F25-BA3E-B96CE928E16E}" cxnId="{E8478DE0-780D-4505-A0BB-6CCAEACF9A80}" type="sibTrans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cxnId="{B6217957-D952-4C56-BFF0-D021291741B7}" type="parTrans">
      <dgm:prSet/>
      <dgm:spPr/>
      <dgm:t>
        <a:bodyPr/>
        <a:lstStyle/>
        <a:p>
          <a:endParaRPr lang="zh-CN" altLang="en-US"/>
        </a:p>
      </dgm:t>
    </dgm:pt>
    <dgm:pt modelId="{80523685-E971-4662-8F64-1B5501FA72E7}" cxnId="{B6217957-D952-4C56-BFF0-D021291741B7}" type="sibTrans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cxnId="{90BC9D15-B55B-4341-A1F9-9FE969C4E16E}" type="parTrans">
      <dgm:prSet/>
      <dgm:spPr/>
      <dgm:t>
        <a:bodyPr/>
        <a:lstStyle/>
        <a:p>
          <a:endParaRPr lang="zh-CN" altLang="en-US"/>
        </a:p>
      </dgm:t>
    </dgm:pt>
    <dgm:pt modelId="{341C6622-048C-4356-B9D4-7DF79A2E8D3F}" cxnId="{90BC9D15-B55B-4341-A1F9-9FE969C4E16E}" type="sibTrans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cxnId="{E8A13969-3425-4354-A495-13B90997E8ED}" type="parTrans">
      <dgm:prSet/>
      <dgm:spPr/>
      <dgm:t>
        <a:bodyPr/>
        <a:lstStyle/>
        <a:p>
          <a:endParaRPr lang="zh-CN" altLang="en-US"/>
        </a:p>
      </dgm:t>
    </dgm:pt>
    <dgm:pt modelId="{08EBB812-454D-4B38-A69A-E2BEB6B5A891}" cxnId="{E8A13969-3425-4354-A495-13B90997E8ED}" type="sibTrans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</dgm:pt>
  </dgm:ptLst>
  <dgm:cxnLst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  <a:endParaRPr lang="en-US" altLang="zh-CN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  <a:endParaRPr lang="zh-CN" altLang="en-US" noProof="0" dirty="0"/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  <a:endParaRPr lang="zh-CN" altLang="en-US" noProof="0" dirty="0"/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  <a:endParaRPr lang="zh-CN" altLang="en-US" noProof="0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  <a:endParaRPr lang="en-US" altLang="zh-CN" noProof="0" dirty="0"/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  <a:endParaRPr lang="en-US" altLang="zh-CN" noProof="0" dirty="0"/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  <a:endParaRPr lang="en-US" altLang="zh-CN" noProof="0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  <a:endParaRPr lang="en-US" altLang="zh-CN" noProof="0" dirty="0"/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  <a:endParaRPr lang="en-US" altLang="zh-CN" noProof="0" dirty="0"/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  <a:endParaRPr lang="en-US" altLang="zh-CN" noProof="0" dirty="0"/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15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4179" r="14179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  <a:endParaRPr lang="zh-CN" altLang="en-US" dirty="0"/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574850"/>
            <a:ext cx="9050518" cy="945498"/>
          </a:xfrm>
        </p:spPr>
        <p:txBody>
          <a:bodyPr/>
          <a:lstStyle/>
          <a:p>
            <a:r>
              <a:rPr lang="en-US" altLang="zh-CN" sz="3600" dirty="0"/>
              <a:t>AABB</a:t>
            </a:r>
            <a:r>
              <a:rPr lang="zh-CN" altLang="en-US" sz="3600" dirty="0"/>
              <a:t>盒碰撞检测</a:t>
            </a:r>
            <a:endParaRPr lang="zh-CN" altLang="en-US" sz="3600" dirty="0"/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  <a:endParaRPr lang="zh-CN" altLang="en-US" sz="1800" b="1" dirty="0">
              <a:sym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三维场景中的AABB包围盒特点：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ym typeface="+mn-ea"/>
              </a:rPr>
              <a:t>（1） 表现形式为六面体。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ym typeface="+mn-ea"/>
              </a:rPr>
              <a:t>（2） 六面体中的每条边都平行于一个坐标平面。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b="1" dirty="0"/>
              <a:t>OpenGL</a:t>
            </a:r>
            <a:r>
              <a:rPr lang="zh-CN" altLang="en-US" sz="1800" b="1" dirty="0"/>
              <a:t>的主渲染流程中进行碰撞检测函数的执行，具体内容为：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）遍历当前所有的碰撞盒对象，计算当前摄像机坐标的</a:t>
            </a:r>
            <a:r>
              <a:rPr lang="en-US" altLang="zh-CN" sz="1800" b="1" dirty="0"/>
              <a:t>x,y,z</a:t>
            </a:r>
            <a:r>
              <a:rPr lang="zh-CN" altLang="en-US" sz="1800" b="1" dirty="0"/>
              <a:t>坐标分别与碰撞盒中心的</a:t>
            </a:r>
            <a:r>
              <a:rPr lang="en-US" altLang="zh-CN" sz="1800" b="1" dirty="0"/>
              <a:t>x,y,z</a:t>
            </a:r>
            <a:r>
              <a:rPr lang="zh-CN" altLang="en-US" sz="1800" b="1" dirty="0"/>
              <a:t>坐标的直线距离。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）若三个维度上的直线距离均分别小于对应碰撞盒边长的</a:t>
            </a:r>
            <a:r>
              <a:rPr lang="en-US" altLang="zh-CN" sz="1800" b="1" dirty="0"/>
              <a:t>1/2</a:t>
            </a:r>
            <a:r>
              <a:rPr lang="zh-CN" altLang="en-US" sz="1800" b="1" dirty="0"/>
              <a:t>，则视为碰撞发生。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5693871" y="1373803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粒子系统实现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4132062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粒子系统的实现的主要过程为：定义粒子结构体存储每个粒子的位置，大小，速度，方向，透明度，旋转角以及年龄信息，在主渲染函数中，通过随机生成粒子位置(当然一般下雪的话粒子位置都是在上方)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根据时间实时更新粒子的位置，实现缓慢落下的功能，当粒子的年龄到达规定上限时，将该粒子移除，生成新的粒子，重复上述操作。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在每一个生命周期内的粒子所在的位置坐标，结合纹理图片渲染功能，将缩放后的雪花图片渲染</a:t>
            </a:r>
            <a:r>
              <a:rPr lang="en-US" altLang="zh-CN" dirty="0"/>
              <a:t>				      </a:t>
            </a:r>
            <a:r>
              <a:rPr lang="zh-CN" altLang="en-US" dirty="0"/>
              <a:t>至窗口上，</a:t>
            </a:r>
            <a:r>
              <a:rPr lang="zh-CN" altLang="en-US" dirty="0">
                <a:sym typeface="+mn-ea"/>
              </a:rPr>
              <a:t>即可实现下雪的效果。</a:t>
            </a:r>
            <a:endParaRPr lang="en-US" altLang="zh-CN" dirty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29811" y="634691"/>
            <a:ext cx="9050518" cy="945498"/>
          </a:xfrm>
        </p:spPr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骨骼动画</a:t>
            </a:r>
            <a:endParaRPr lang="zh-CN" altLang="en-US" dirty="0"/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72886" y="654387"/>
            <a:ext cx="9050518" cy="945498"/>
          </a:xfrm>
        </p:spPr>
        <p:txBody>
          <a:bodyPr/>
          <a:lstStyle/>
          <a:p>
            <a:r>
              <a:rPr lang="zh-CN" altLang="en-US" dirty="0"/>
              <a:t>骨骼动画实现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94703" y="1683774"/>
            <a:ext cx="6967459" cy="48091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/>
              <a:t>1. </a:t>
            </a:r>
            <a:r>
              <a:rPr lang="zh-CN" altLang="en-US" sz="1800" b="1" dirty="0"/>
              <a:t>首先模型通常是由多个三角形形成的网格构成, 每个三角形有三个顶点, 因此动画的根本原理就在于不同时间内为每个顶点分配不同的位置, 这一切都是通过虚拟的骨骼(bone)实现的. 其中模型上的每个顶点分配给不同的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，每个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对不同顶点有不同的影响, 这通过权重值来实现的。</a:t>
            </a:r>
            <a:endParaRPr lang="zh-CN" altLang="en-US" sz="1800" b="1" dirty="0"/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2. </a:t>
            </a:r>
            <a:r>
              <a:rPr lang="zh-CN" altLang="en-US" sz="1800" b="1" dirty="0"/>
              <a:t>动画模型文件中不仅包含描述顶点的数据信息，还包含骨骼</a:t>
            </a:r>
            <a:r>
              <a:rPr lang="en-US" altLang="zh-CN" sz="1800" b="1" dirty="0"/>
              <a:t>Bone</a:t>
            </a:r>
            <a:r>
              <a:rPr lang="zh-CN" altLang="en-US" sz="1800" b="1" dirty="0"/>
              <a:t>在不同动画帧内的变换矩阵，模型上的顶点首先要变换至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所在的模型空间, 而后再乘以其相应的变换矩阵。从而在不同的动画帧内计算所有顶点的对应坐标位置，进而进行模型渲染。</a:t>
            </a:r>
            <a:endParaRPr lang="zh-CN" altLang="en-US" sz="1800" b="1" dirty="0"/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3. </a:t>
            </a:r>
            <a:r>
              <a:rPr lang="zh-CN" altLang="en-US" sz="1800" b="1" dirty="0"/>
              <a:t>结合</a:t>
            </a:r>
            <a:r>
              <a:rPr lang="en-US" altLang="zh-CN" sz="1800" b="1" dirty="0" err="1"/>
              <a:t>Assimp</a:t>
            </a:r>
            <a:r>
              <a:rPr lang="zh-CN" altLang="en-US" sz="1800" b="1" dirty="0"/>
              <a:t>库进行模型骨骼信息的读取与存储，所使用的着色器在静态模型的基础上，增加了存储骨骼位置的</a:t>
            </a:r>
            <a:r>
              <a:rPr lang="en-US" altLang="zh-CN" sz="1800" b="1" dirty="0" err="1"/>
              <a:t>unifrom</a:t>
            </a:r>
            <a:r>
              <a:rPr lang="zh-CN" altLang="en-US" sz="1800" b="1" dirty="0"/>
              <a:t>变量。</a:t>
            </a:r>
            <a:endParaRPr lang="zh-CN" altLang="en-US" sz="1800" b="1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099" y="1394513"/>
            <a:ext cx="4248901" cy="480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566171" y="2023352"/>
            <a:ext cx="4892040" cy="36329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为场景中的模型进行了光照参数的调整，使模型在光照下的显示更加真实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通过阴影偏移和</a:t>
            </a:r>
            <a:r>
              <a:rPr lang="en-US" altLang="zh-CN" dirty="0"/>
              <a:t> PCF </a:t>
            </a:r>
            <a:r>
              <a:rPr lang="zh-CN" altLang="en-US" dirty="0"/>
              <a:t>等方法对阴影效果进行优化，使场景中的阴影看起来更加自然，更接近实际生活。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9.Gamma </a:t>
            </a:r>
            <a:r>
              <a:rPr kumimoji="1" lang="zh-CN" altLang="en-US" dirty="0"/>
              <a:t>校正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7513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为场景添加了颜色的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校正，使得场景画面效果更加符合人眼感知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对</a:t>
            </a:r>
            <a:r>
              <a:rPr kumimoji="1" lang="en-US" altLang="zh-CN" dirty="0"/>
              <a:t> sRGB </a:t>
            </a:r>
            <a:r>
              <a:rPr kumimoji="1" lang="zh-CN" altLang="en-US" dirty="0"/>
              <a:t>纹理在着色器中变换回线性空间，避免了</a:t>
            </a:r>
            <a:r>
              <a:rPr kumimoji="1" lang="en-US" altLang="zh-CN" dirty="0"/>
              <a:t> Gamma </a:t>
            </a:r>
            <a:r>
              <a:rPr kumimoji="1" lang="zh-CN" altLang="en-US" dirty="0"/>
              <a:t>矫正后过亮的情况，令颜色输出符合期望</a:t>
            </a:r>
            <a:endParaRPr kumimoji="1" lang="zh-CN" altLang="en-US" dirty="0"/>
          </a:p>
        </p:txBody>
      </p:sp>
      <p:sp>
        <p:nvSpPr>
          <p:cNvPr id="18" name="图表占位符 17"/>
          <p:cNvSpPr>
            <a:spLocks noGrp="1"/>
          </p:cNvSpPr>
          <p:nvPr>
            <p:ph type="chart" sz="quarter" idx="32"/>
          </p:nvPr>
        </p:nvSpPr>
        <p:spPr/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42" y="3659447"/>
            <a:ext cx="4746345" cy="27513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79" y="447154"/>
            <a:ext cx="4746342" cy="2751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  <a:endParaRPr lang="zh-CN" altLang="en-US" sz="2800" dirty="0"/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644" r="30644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10.</a:t>
            </a:r>
            <a:r>
              <a:rPr lang="zh-CN" altLang="en-US" dirty="0"/>
              <a:t>天空盒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天空盒实现细节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555182" y="1899211"/>
            <a:ext cx="7414359" cy="41656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天空盒主要靠</a:t>
            </a:r>
            <a:r>
              <a:rPr lang="en-US" altLang="zh-CN" dirty="0" err="1"/>
              <a:t>cubemap</a:t>
            </a:r>
            <a:r>
              <a:rPr lang="zh-CN" altLang="en-US" dirty="0"/>
              <a:t>来实现，而我们为场景提供了两套</a:t>
            </a:r>
            <a:r>
              <a:rPr lang="en-US" altLang="zh-CN" dirty="0" err="1"/>
              <a:t>cubemap</a:t>
            </a:r>
            <a:r>
              <a:rPr lang="zh-CN" altLang="en-US" dirty="0"/>
              <a:t>的</a:t>
            </a:r>
            <a:r>
              <a:rPr lang="en-US" altLang="zh-CN" dirty="0"/>
              <a:t>texture</a:t>
            </a:r>
            <a:r>
              <a:rPr lang="zh-CN" altLang="en-US" dirty="0"/>
              <a:t>，并依据场景的时间变化，将时间参数传递给着色器，渲染出的颜色根据两套</a:t>
            </a:r>
            <a:r>
              <a:rPr lang="en-US" altLang="zh-CN" dirty="0"/>
              <a:t>texture</a:t>
            </a:r>
            <a:r>
              <a:rPr lang="zh-CN" altLang="en-US" dirty="0"/>
              <a:t>决定，这样就实现了场景的昼夜更替。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除此之外，我们还修改了传递给天空盒着色器的</a:t>
            </a:r>
            <a:r>
              <a:rPr lang="en-US" altLang="zh-CN" dirty="0"/>
              <a:t>view</a:t>
            </a:r>
            <a:r>
              <a:rPr lang="zh-CN" altLang="en-US" dirty="0"/>
              <a:t>矩阵。通过将其最后一列设置为</a:t>
            </a:r>
            <a:r>
              <a:rPr lang="en-US" altLang="zh-CN" dirty="0"/>
              <a:t>0</a:t>
            </a:r>
            <a:r>
              <a:rPr lang="zh-CN" altLang="en-US" dirty="0"/>
              <a:t>使摄像机永远处在天空盒中心，通过给</a:t>
            </a:r>
            <a:r>
              <a:rPr lang="en-US" altLang="zh-CN" dirty="0"/>
              <a:t>view</a:t>
            </a:r>
            <a:r>
              <a:rPr lang="zh-CN" altLang="en-US" dirty="0"/>
              <a:t>矩阵施加一个旋转变换使其随时间流逝而自然旋转，来模拟云层的流动。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1" y="1"/>
            <a:ext cx="3894833" cy="51271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</a:t>
            </a:r>
            <a:r>
              <a:rPr lang="zh-CN" altLang="en-US" dirty="0"/>
              <a:t>流体模拟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进行流体模拟，做出流动的效果，尽可能还原现实生活中的水面。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除了加入流动效果，还增加了倒影和反光的效果。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流体模拟实现细节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dirty="0"/>
              <a:t>流体模拟基于</a:t>
            </a:r>
            <a:r>
              <a:rPr lang="en-US" altLang="zh-CN" dirty="0"/>
              <a:t>du/dv map</a:t>
            </a:r>
            <a:r>
              <a:rPr lang="zh-CN" altLang="en-US" dirty="0"/>
              <a:t>和</a:t>
            </a:r>
            <a:r>
              <a:rPr lang="en-US" altLang="zh-CN" dirty="0"/>
              <a:t>normal map</a:t>
            </a:r>
            <a:r>
              <a:rPr lang="zh-CN" altLang="en-US" dirty="0"/>
              <a:t>实现。它们是如下两张图：</a:t>
            </a:r>
            <a:endParaRPr lang="en-US" altLang="zh-CN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567"/>
            <a:ext cx="2191313" cy="2191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2" y="2313000"/>
            <a:ext cx="2187880" cy="2187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1685" y="4500880"/>
            <a:ext cx="6186309" cy="1290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这种方法是修改图像中的一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些像素，给人以“立体”的错觉，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主要适用于水面高度可以忽略的场景，如水池、河水一类。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96255" y="527345"/>
            <a:ext cx="9050518" cy="945498"/>
          </a:xfrm>
        </p:spPr>
        <p:txBody>
          <a:bodyPr/>
          <a:lstStyle/>
          <a:p>
            <a:r>
              <a:rPr lang="zh-CN" altLang="en-US" dirty="0"/>
              <a:t>流体模拟实现细节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94703" y="1683774"/>
            <a:ext cx="6967459" cy="48091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首先需要创建帧缓冲对象</a:t>
            </a:r>
            <a:r>
              <a:rPr lang="en-US" altLang="zh-CN" sz="1800" b="1" dirty="0"/>
              <a:t>FBO</a:t>
            </a:r>
            <a:r>
              <a:rPr lang="zh-CN" altLang="en-US" sz="1800" b="1" dirty="0"/>
              <a:t>，渲染场景时，利用</a:t>
            </a:r>
            <a:r>
              <a:rPr lang="en-US" altLang="zh-CN" sz="1800" b="1" dirty="0" err="1"/>
              <a:t>glClipDistance</a:t>
            </a:r>
            <a:r>
              <a:rPr lang="zh-CN" altLang="en-US" sz="1800" b="1" dirty="0"/>
              <a:t>分别将水面上方和下方渲染至两个</a:t>
            </a:r>
            <a:r>
              <a:rPr lang="en-US" altLang="zh-CN" sz="1800" b="1" dirty="0"/>
              <a:t>FBO</a:t>
            </a:r>
            <a:r>
              <a:rPr lang="zh-CN" altLang="en-US" sz="1800" b="1" dirty="0"/>
              <a:t>中（做</a:t>
            </a:r>
            <a:r>
              <a:rPr lang="en-US" altLang="zh-CN" sz="1800" b="1" dirty="0"/>
              <a:t>texture</a:t>
            </a:r>
            <a:r>
              <a:rPr lang="zh-CN" altLang="en-US" sz="1800" b="1" dirty="0"/>
              <a:t>），将这两张纹理图片按比例合成后可得到水面上对场景的反射、折射效果。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接着利用</a:t>
            </a:r>
            <a:r>
              <a:rPr lang="en-US" altLang="zh-CN" sz="1800" b="1" dirty="0"/>
              <a:t>du/dv map</a:t>
            </a:r>
            <a:r>
              <a:rPr lang="zh-CN" altLang="en-US" sz="1800" b="1" dirty="0"/>
              <a:t>为水面加上波纹效果。</a:t>
            </a:r>
            <a:r>
              <a:rPr lang="en-US" altLang="zh-CN" sz="1800" b="1" dirty="0"/>
              <a:t>du/dv</a:t>
            </a:r>
            <a:r>
              <a:rPr lang="zh-CN" altLang="en-US" sz="1800" b="1" dirty="0"/>
              <a:t>实际上就是保存着像素的一些扭曲（</a:t>
            </a:r>
            <a:r>
              <a:rPr lang="en-US" altLang="zh-CN" sz="1800" b="1" dirty="0"/>
              <a:t>distortion</a:t>
            </a:r>
            <a:r>
              <a:rPr lang="zh-CN" altLang="en-US" sz="1800" b="1" dirty="0"/>
              <a:t>）程度，将这种扭曲渲染到水面上就呈现出波纹效果。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因为水面实际上并没有扭曲，所以各点的法向量是一样的，此时就需要利用与</a:t>
            </a:r>
            <a:r>
              <a:rPr lang="en-US" altLang="zh-CN" sz="1800" b="1" dirty="0"/>
              <a:t>du/dv map</a:t>
            </a:r>
            <a:r>
              <a:rPr lang="zh-CN" altLang="en-US" sz="1800" b="1" dirty="0"/>
              <a:t>对应的</a:t>
            </a:r>
            <a:r>
              <a:rPr lang="en-US" altLang="zh-CN" sz="1800" b="1" dirty="0"/>
              <a:t>normal map</a:t>
            </a:r>
            <a:r>
              <a:rPr lang="zh-CN" altLang="en-US" sz="1800" b="1" dirty="0"/>
              <a:t>提供的法向量来进行水面对光的反射效果的渲染。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</a:pPr>
            <a:endParaRPr lang="en-US" altLang="zh-CN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47" y="2105637"/>
            <a:ext cx="4062310" cy="25389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4" y="3429000"/>
            <a:ext cx="7261051" cy="22059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altLang="zh-CN" sz="1800" dirty="0"/>
              <a:t>3. </a:t>
            </a:r>
            <a:r>
              <a:rPr lang="zh-CN" altLang="en-US" sz="1800" dirty="0"/>
              <a:t>结合未完成的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  <a:endParaRPr lang="zh-CN" altLang="en-US" sz="18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181340" y="4772660"/>
            <a:ext cx="2143504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对场景进行设计构思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制作并导入模型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PPT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和项目文档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1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4" y="2900045"/>
            <a:ext cx="5269485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rcRect t="2452" b="245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  <a:endParaRPr lang="zh-CN" altLang="en-US" dirty="0"/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930135" y="1238492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大图像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1234281" y="395722"/>
            <a:ext cx="2085207" cy="365125"/>
          </a:xfrm>
        </p:spPr>
        <p:txBody>
          <a:bodyPr rtlCol="0"/>
          <a:lstStyle/>
          <a:p>
            <a:r>
              <a:rPr lang="zh-CN" altLang="en-US" sz="3200" dirty="0"/>
              <a:t>功能演示</a:t>
            </a:r>
            <a:endParaRPr lang="zh-CN" altLang="en-US" sz="3200" dirty="0"/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屏幕录制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34281" y="1080040"/>
            <a:ext cx="9723437" cy="545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29914" b="29914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  <a:endParaRPr lang="zh-CN" altLang="en-US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3072</Words>
  <Application>WPS 演示</Application>
  <PresentationFormat>宽屏</PresentationFormat>
  <Paragraphs>197</Paragraphs>
  <Slides>26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Microsoft YaHei UI</vt:lpstr>
      <vt:lpstr>微软雅黑</vt:lpstr>
      <vt:lpstr>Arial Unicode MS</vt:lpstr>
      <vt:lpstr>Century Gothic</vt:lpstr>
      <vt:lpstr>Segoe Print</vt:lpstr>
      <vt:lpstr>Office 主题</vt:lpstr>
      <vt:lpstr>Enjoy The Beach</vt:lpstr>
      <vt:lpstr>目录</vt:lpstr>
      <vt:lpstr>任务分工</vt:lpstr>
      <vt:lpstr>项目简介</vt:lpstr>
      <vt:lpstr>实现功能</vt:lpstr>
      <vt:lpstr>大图像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骨骼动画实现</vt:lpstr>
      <vt:lpstr>7.光照模型</vt:lpstr>
      <vt:lpstr>8.阴影</vt:lpstr>
      <vt:lpstr>9.Gamma 校正</vt:lpstr>
      <vt:lpstr>10.天空盒</vt:lpstr>
      <vt:lpstr>天空盒实现细节</vt:lpstr>
      <vt:lpstr>11.流体模拟</vt:lpstr>
      <vt:lpstr>流体模拟实现细节</vt:lpstr>
      <vt:lpstr>流体模拟实现细节</vt:lpstr>
      <vt:lpstr>未来工作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[CML.......]</cp:lastModifiedBy>
  <cp:revision>20</cp:revision>
  <dcterms:created xsi:type="dcterms:W3CDTF">2019-06-19T01:34:00Z</dcterms:created>
  <dcterms:modified xsi:type="dcterms:W3CDTF">2019-06-30T06:48:50Z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